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8" r:id="rId6"/>
    <p:sldId id="259" r:id="rId7"/>
    <p:sldId id="260" r:id="rId8"/>
    <p:sldId id="263" r:id="rId9"/>
    <p:sldId id="262" r:id="rId10"/>
    <p:sldId id="265" r:id="rId11"/>
    <p:sldId id="264" r:id="rId12"/>
  </p:sldIdLst>
  <p:sldSz cx="9144000" cy="6858000" type="screen4x3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39"/>
    <p:restoredTop sz="94712"/>
  </p:normalViewPr>
  <p:slideViewPr>
    <p:cSldViewPr snapToGrid="0" snapToObjects="1">
      <p:cViewPr varScale="1">
        <p:scale>
          <a:sx n="151" d="100"/>
          <a:sy n="151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3.jpeg"/><Relationship Id="rId15" Type="http://schemas.openxmlformats.org/officeDocument/2006/relationships/image" Target="../media/image2.w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 hidden="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2016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/>
          <p:cNvPicPr/>
          <p:nvPr/>
        </p:nvPicPr>
        <p:blipFill>
          <a:blip r:embed="rId15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539640" y="360360"/>
            <a:ext cx="6052320" cy="5994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589200" y="1546200"/>
            <a:ext cx="5037840" cy="251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b"/>
          <a:lstStyle/>
          <a:p>
            <a:r>
              <a:rPr lang="en-US" sz="6000" strike="noStrike" spc="-1" dirty="0" err="1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  <a:ea typeface="Arial Hebrew" charset="-79"/>
                <a:cs typeface="Arial Hebrew" charset="-79"/>
              </a:rPr>
              <a:t>iDogstra</a:t>
            </a:r>
            <a:endParaRPr lang="en-US" sz="6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ea typeface="Arial Hebrew" charset="-79"/>
              <a:cs typeface="Arial Hebrew" charset="-79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589200" y="4203360"/>
            <a:ext cx="5076000" cy="200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r>
              <a:rPr lang="en-US" sz="32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Der </a:t>
            </a:r>
            <a:r>
              <a:rPr lang="en-US" sz="32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Roboter</a:t>
            </a:r>
            <a:r>
              <a:rPr lang="en-US" sz="32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Hund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/>
          <p:cNvPicPr/>
          <p:nvPr/>
        </p:nvPicPr>
        <p:blipFill>
          <a:blip r:embed="rId2"/>
          <a:stretch/>
        </p:blipFill>
        <p:spPr>
          <a:xfrm>
            <a:off x="3700440" y="390960"/>
            <a:ext cx="1228680" cy="1228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18288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Adapter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07832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Adapter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6" name="Line 3"/>
          <p:cNvSpPr/>
          <p:nvPr/>
        </p:nvSpPr>
        <p:spPr>
          <a:xfrm flipH="1">
            <a:off x="1082520" y="1542960"/>
            <a:ext cx="312912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4"/>
          <p:cNvSpPr/>
          <p:nvPr/>
        </p:nvSpPr>
        <p:spPr>
          <a:xfrm>
            <a:off x="4413960" y="1542960"/>
            <a:ext cx="356436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2645640" y="1435680"/>
            <a:ext cx="9352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RSSI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012000" y="1097640"/>
            <a:ext cx="28076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RSSI </a:t>
            </a:r>
            <a:r>
              <a:rPr>
                <a:latin typeface="+mj-lt"/>
              </a:rPr>
              <a:t/>
            </a:r>
            <a:br>
              <a:rPr>
                <a:latin typeface="+mj-lt"/>
              </a:rPr>
            </a:b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 Distanz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 Richtung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2988000" y="2486880"/>
            <a:ext cx="2735640" cy="79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Raspberry Pi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1" name="Line 8"/>
          <p:cNvSpPr/>
          <p:nvPr/>
        </p:nvSpPr>
        <p:spPr>
          <a:xfrm>
            <a:off x="1982880" y="2882880"/>
            <a:ext cx="100476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9"/>
          <p:cNvSpPr/>
          <p:nvPr/>
        </p:nvSpPr>
        <p:spPr>
          <a:xfrm>
            <a:off x="5724000" y="2882880"/>
            <a:ext cx="135432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0"/>
          <p:cNvSpPr/>
          <p:nvPr/>
        </p:nvSpPr>
        <p:spPr>
          <a:xfrm>
            <a:off x="2123640" y="288432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USB Kabel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4" name="CustomShape 11"/>
          <p:cNvSpPr/>
          <p:nvPr/>
        </p:nvSpPr>
        <p:spPr>
          <a:xfrm>
            <a:off x="6156000" y="288324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USB Kabel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5" name="CustomShape 12"/>
          <p:cNvSpPr/>
          <p:nvPr/>
        </p:nvSpPr>
        <p:spPr>
          <a:xfrm>
            <a:off x="2988000" y="3501000"/>
            <a:ext cx="2735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BrickPi 3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3"/>
          <a:stretch/>
        </p:blipFill>
        <p:spPr>
          <a:xfrm>
            <a:off x="3325680" y="4376520"/>
            <a:ext cx="2060280" cy="2060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3"/>
          <p:cNvSpPr/>
          <p:nvPr/>
        </p:nvSpPr>
        <p:spPr>
          <a:xfrm>
            <a:off x="5076180" y="5406660"/>
            <a:ext cx="187164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EV3 Tracker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78" name="Line 14"/>
          <p:cNvSpPr/>
          <p:nvPr/>
        </p:nvSpPr>
        <p:spPr>
          <a:xfrm>
            <a:off x="4355640" y="3278880"/>
            <a:ext cx="360" cy="2221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5"/>
          <p:cNvSpPr/>
          <p:nvPr/>
        </p:nvSpPr>
        <p:spPr>
          <a:xfrm>
            <a:off x="4355640" y="3933000"/>
            <a:ext cx="360" cy="136800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6"/>
          <p:cNvSpPr/>
          <p:nvPr/>
        </p:nvSpPr>
        <p:spPr>
          <a:xfrm>
            <a:off x="3009960" y="78120"/>
            <a:ext cx="31460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BT Sender (BLE), Beacon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95000"/>
              </a:lnSpc>
            </a:pPr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</a:rPr>
              <a:t>Das Problem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Bild 183"/>
          <p:cNvPicPr/>
          <p:nvPr/>
        </p:nvPicPr>
        <p:blipFill>
          <a:blip r:embed="rId2"/>
          <a:stretch/>
        </p:blipFill>
        <p:spPr>
          <a:xfrm>
            <a:off x="6217920" y="285264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5" name="Bild 184"/>
          <p:cNvPicPr/>
          <p:nvPr/>
        </p:nvPicPr>
        <p:blipFill>
          <a:blip r:embed="rId2"/>
          <a:stretch/>
        </p:blipFill>
        <p:spPr>
          <a:xfrm>
            <a:off x="731520" y="21031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6" name="Bild 185"/>
          <p:cNvPicPr/>
          <p:nvPr/>
        </p:nvPicPr>
        <p:blipFill>
          <a:blip r:embed="rId2"/>
          <a:stretch/>
        </p:blipFill>
        <p:spPr>
          <a:xfrm>
            <a:off x="4029120" y="16603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7" name="Bild 186"/>
          <p:cNvPicPr/>
          <p:nvPr/>
        </p:nvPicPr>
        <p:blipFill>
          <a:blip r:embed="rId2"/>
          <a:stretch/>
        </p:blipFill>
        <p:spPr>
          <a:xfrm>
            <a:off x="2944080" y="4039560"/>
            <a:ext cx="1904400" cy="199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95000"/>
              </a:lnSpc>
            </a:pPr>
            <a:r>
              <a:rPr lang="en-US" sz="3200" b="0" strike="noStrike" spc="-1" dirty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Die </a:t>
            </a:r>
            <a:r>
              <a:rPr lang="en-US" sz="3200" b="0" strike="noStrike" spc="-1" dirty="0" err="1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Lösung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Bild 190"/>
          <p:cNvPicPr/>
          <p:nvPr/>
        </p:nvPicPr>
        <p:blipFill>
          <a:blip r:embed="rId2"/>
          <a:stretch/>
        </p:blipFill>
        <p:spPr>
          <a:xfrm>
            <a:off x="6600960" y="4114800"/>
            <a:ext cx="2176920" cy="2176920"/>
          </a:xfrm>
          <a:prstGeom prst="rect">
            <a:avLst/>
          </a:prstGeom>
          <a:ln>
            <a:noFill/>
          </a:ln>
        </p:spPr>
      </p:pic>
      <p:pic>
        <p:nvPicPr>
          <p:cNvPr id="192" name="Bild 191"/>
          <p:cNvPicPr/>
          <p:nvPr/>
        </p:nvPicPr>
        <p:blipFill>
          <a:blip r:embed="rId3"/>
          <a:stretch/>
        </p:blipFill>
        <p:spPr>
          <a:xfrm>
            <a:off x="602280" y="1554480"/>
            <a:ext cx="5798160" cy="3504600"/>
          </a:xfrm>
          <a:prstGeom prst="rect">
            <a:avLst/>
          </a:prstGeom>
          <a:ln>
            <a:noFill/>
          </a:ln>
        </p:spPr>
      </p:pic>
      <p:pic>
        <p:nvPicPr>
          <p:cNvPr id="193" name="Bild 192"/>
          <p:cNvPicPr/>
          <p:nvPr/>
        </p:nvPicPr>
        <p:blipFill>
          <a:blip r:embed="rId4"/>
          <a:stretch/>
        </p:blipFill>
        <p:spPr>
          <a:xfrm>
            <a:off x="7498080" y="3566160"/>
            <a:ext cx="639720" cy="63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trike="noStrike" spc="-1" dirty="0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</a:rPr>
              <a:t>Pipeline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8" y="1715527"/>
            <a:ext cx="3229935" cy="375655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30" y="2184081"/>
            <a:ext cx="1812506" cy="264721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03" y="2700669"/>
            <a:ext cx="2544922" cy="16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r>
              <a:rPr lang="en-US" sz="3200" b="0" strike="noStrike" spc="-1" dirty="0" smtClean="0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Features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83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Zusammenstellung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der Hardware</a:t>
            </a: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Sensoren</a:t>
            </a:r>
            <a:endParaRPr lang="en-US" sz="2000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Kamera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mit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b="0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openCV</a:t>
            </a: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und Color Tracking</a:t>
            </a: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Ultraschall</a:t>
            </a:r>
            <a:endParaRPr lang="en-US" sz="2000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IR-Sensor</a:t>
            </a:r>
          </a:p>
          <a:p>
            <a:pPr marL="743040" lvl="1" indent="-285120"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Bluetooth</a:t>
            </a:r>
            <a:endParaRPr lang="en-US" sz="2000" b="0" strike="noStrike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RaspberryPi</a:t>
            </a:r>
            <a:r>
              <a:rPr lang="en-US" sz="2000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 &amp; </a:t>
            </a:r>
            <a:r>
              <a:rPr lang="en-US" sz="2000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</a:rPr>
              <a:t>BrickPi</a:t>
            </a:r>
            <a:endParaRPr lang="en-US" sz="2000" spc="-1" dirty="0">
              <a:solidFill>
                <a:srgbClr val="666666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57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6570000" y="2534360"/>
            <a:ext cx="1439640" cy="196492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5 - Abnahme</a:t>
            </a:r>
          </a:p>
        </p:txBody>
      </p:sp>
      <p:sp>
        <p:nvSpPr>
          <p:cNvPr id="41" name="CustomShape 2"/>
          <p:cNvSpPr/>
          <p:nvPr/>
        </p:nvSpPr>
        <p:spPr>
          <a:xfrm>
            <a:off x="5276160" y="2534360"/>
            <a:ext cx="1439640" cy="196492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4 - Implementierung</a:t>
            </a:r>
          </a:p>
        </p:txBody>
      </p:sp>
      <p:sp>
        <p:nvSpPr>
          <p:cNvPr id="42" name="TextShape 3"/>
          <p:cNvSpPr txBox="1"/>
          <p:nvPr/>
        </p:nvSpPr>
        <p:spPr>
          <a:xfrm>
            <a:off x="468187" y="440640"/>
            <a:ext cx="8217360" cy="38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ts val="988"/>
              </a:lnSpc>
            </a:pPr>
            <a:r>
              <a:rPr lang="de-DE" sz="2400" b="1" strike="noStrike" cap="all" spc="-1" dirty="0">
                <a:solidFill>
                  <a:srgbClr val="5678A9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Statusreport </a:t>
            </a:r>
            <a:r>
              <a:rPr lang="de-DE" sz="2400" b="1" strike="noStrike" cap="all" spc="-1" dirty="0" err="1">
                <a:solidFill>
                  <a:srgbClr val="5678A9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Coding</a:t>
            </a:r>
            <a:r>
              <a:rPr lang="de-DE" sz="2400" b="1" strike="noStrike" cap="all" spc="-1" dirty="0">
                <a:solidFill>
                  <a:srgbClr val="5678A9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400" b="1" strike="noStrike" cap="all" spc="-1" dirty="0" smtClean="0">
                <a:solidFill>
                  <a:srgbClr val="5678A9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Camp</a:t>
            </a:r>
            <a:endParaRPr lang="de-D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3924720" y="2531480"/>
            <a:ext cx="1439640" cy="196492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3 - IT-Konzept</a:t>
            </a:r>
          </a:p>
        </p:txBody>
      </p:sp>
      <p:sp>
        <p:nvSpPr>
          <p:cNvPr id="44" name="CustomShape 5"/>
          <p:cNvSpPr/>
          <p:nvPr/>
        </p:nvSpPr>
        <p:spPr>
          <a:xfrm>
            <a:off x="2772720" y="2531480"/>
            <a:ext cx="1367640" cy="196492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2 - Fachkonzept</a:t>
            </a:r>
          </a:p>
        </p:txBody>
      </p:sp>
      <p:sp>
        <p:nvSpPr>
          <p:cNvPr id="45" name="CustomShape 6"/>
          <p:cNvSpPr/>
          <p:nvPr/>
        </p:nvSpPr>
        <p:spPr>
          <a:xfrm>
            <a:off x="1404360" y="2531480"/>
            <a:ext cx="1511640" cy="196492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1 - </a:t>
            </a:r>
            <a:r>
              <a:rPr lang="en-US" sz="9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Grobkonzept</a:t>
            </a:r>
            <a:endParaRPr lang="en-US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Arial" charset="0"/>
              <a:cs typeface="Arial" charset="0"/>
            </a:endParaRPr>
          </a:p>
        </p:txBody>
      </p:sp>
      <p:graphicFrame>
        <p:nvGraphicFramePr>
          <p:cNvPr id="46" name="Table 7"/>
          <p:cNvGraphicFramePr/>
          <p:nvPr>
            <p:extLst>
              <p:ext uri="{D42A27DB-BD31-4B8C-83A1-F6EECF244321}">
                <p14:modId xmlns:p14="http://schemas.microsoft.com/office/powerpoint/2010/main" val="1543867758"/>
              </p:ext>
            </p:extLst>
          </p:nvPr>
        </p:nvGraphicFramePr>
        <p:xfrm>
          <a:off x="468360" y="3733645"/>
          <a:ext cx="8208720" cy="2565555"/>
        </p:xfrm>
        <a:graphic>
          <a:graphicData uri="http://schemas.openxmlformats.org/drawingml/2006/table">
            <a:tbl>
              <a:tblPr/>
              <a:tblGrid>
                <a:gridCol w="8208720"/>
              </a:tblGrid>
              <a:tr h="301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Laufende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12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Aktivitäten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/ </a:t>
                      </a:r>
                      <a:r>
                        <a:rPr lang="en-US" sz="12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Eingeleitete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12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Maßnahmen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solidFill>
                      <a:srgbClr val="DCE6F2"/>
                    </a:solidFill>
                  </a:tcPr>
                </a:tc>
              </a:tr>
              <a:tr h="553065">
                <a:tc>
                  <a:txBody>
                    <a:bodyPr/>
                    <a:lstStyle/>
                    <a:p>
                      <a:r>
                        <a:rPr lang="en-US" sz="24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Logikentwicklung</a:t>
                      </a:r>
                      <a:r>
                        <a:rPr lang="en-US" sz="24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, </a:t>
                      </a:r>
                      <a:r>
                        <a:rPr lang="en-US" sz="24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Statemachine</a:t>
                      </a:r>
                      <a:r>
                        <a:rPr lang="en-US" sz="24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, </a:t>
                      </a:r>
                      <a:r>
                        <a:rPr lang="en-US" sz="24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Gesten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noFill/>
                  </a:tcPr>
                </a:tc>
              </a:tr>
              <a:tr h="301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Top 3 </a:t>
                      </a:r>
                      <a:r>
                        <a:rPr lang="en-US" sz="12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Risiken</a:t>
                      </a: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:</a:t>
                      </a:r>
                      <a:endParaRPr lang="en-US" sz="12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solidFill>
                      <a:srgbClr val="DCE6F2"/>
                    </a:solidFill>
                  </a:tcPr>
                </a:tc>
              </a:tr>
              <a:tr h="553065">
                <a:tc>
                  <a:txBody>
                    <a:bodyPr/>
                    <a:lstStyle/>
                    <a:p>
                      <a:r>
                        <a:rPr lang="en-US" sz="24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Hardwaredefekt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noFill/>
                  </a:tcPr>
                </a:tc>
              </a:tr>
              <a:tr h="301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Notwendige Entscheidungen: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solidFill>
                      <a:srgbClr val="DCE6F2"/>
                    </a:solidFill>
                  </a:tcPr>
                </a:tc>
              </a:tr>
              <a:tr h="554049">
                <a:tc>
                  <a:txBody>
                    <a:bodyPr/>
                    <a:lstStyle/>
                    <a:p>
                      <a:r>
                        <a:rPr lang="en-US" sz="24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Sensorverteilung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7" name="Table 8"/>
          <p:cNvGraphicFramePr/>
          <p:nvPr>
            <p:extLst>
              <p:ext uri="{D42A27DB-BD31-4B8C-83A1-F6EECF244321}">
                <p14:modId xmlns:p14="http://schemas.microsoft.com/office/powerpoint/2010/main" val="1236261662"/>
              </p:ext>
            </p:extLst>
          </p:nvPr>
        </p:nvGraphicFramePr>
        <p:xfrm>
          <a:off x="468360" y="1423795"/>
          <a:ext cx="2664000" cy="912019"/>
        </p:xfrm>
        <a:graphic>
          <a:graphicData uri="http://schemas.openxmlformats.org/drawingml/2006/table">
            <a:tbl>
              <a:tblPr/>
              <a:tblGrid>
                <a:gridCol w="932400"/>
                <a:gridCol w="1731600"/>
              </a:tblGrid>
              <a:tr h="2581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Ampelstatus</a:t>
                      </a: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Termintreue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637699">
                <a:tc>
                  <a:txBody>
                    <a:bodyPr/>
                    <a:lstStyle/>
                    <a:p>
                      <a:endParaRPr lang="de-DE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le 9"/>
          <p:cNvGraphicFramePr/>
          <p:nvPr>
            <p:extLst>
              <p:ext uri="{D42A27DB-BD31-4B8C-83A1-F6EECF244321}">
                <p14:modId xmlns:p14="http://schemas.microsoft.com/office/powerpoint/2010/main" val="278059498"/>
              </p:ext>
            </p:extLst>
          </p:nvPr>
        </p:nvGraphicFramePr>
        <p:xfrm>
          <a:off x="3241440" y="1423957"/>
          <a:ext cx="2664000" cy="901193"/>
        </p:xfrm>
        <a:graphic>
          <a:graphicData uri="http://schemas.openxmlformats.org/drawingml/2006/table">
            <a:tbl>
              <a:tblPr/>
              <a:tblGrid>
                <a:gridCol w="932400"/>
                <a:gridCol w="1731600"/>
              </a:tblGrid>
              <a:tr h="2581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Ampelstatus</a:t>
                      </a: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Ressourcen / Zuarbeit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626873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10"/>
          <p:cNvGraphicFramePr/>
          <p:nvPr>
            <p:extLst>
              <p:ext uri="{D42A27DB-BD31-4B8C-83A1-F6EECF244321}">
                <p14:modId xmlns:p14="http://schemas.microsoft.com/office/powerpoint/2010/main" val="2068370778"/>
              </p:ext>
            </p:extLst>
          </p:nvPr>
        </p:nvGraphicFramePr>
        <p:xfrm>
          <a:off x="6013080" y="1423957"/>
          <a:ext cx="2664000" cy="901193"/>
        </p:xfrm>
        <a:graphic>
          <a:graphicData uri="http://schemas.openxmlformats.org/drawingml/2006/table">
            <a:tbl>
              <a:tblPr/>
              <a:tblGrid>
                <a:gridCol w="932400"/>
                <a:gridCol w="1731600"/>
              </a:tblGrid>
              <a:tr h="25813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Ampelstatus</a:t>
                      </a: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Inhalt / Qualität</a:t>
                      </a:r>
                      <a:endParaRPr lang="en-US" sz="12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626873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9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sp>
        <p:nvSpPr>
          <p:cNvPr id="50" name="CustomShape 11"/>
          <p:cNvSpPr/>
          <p:nvPr/>
        </p:nvSpPr>
        <p:spPr>
          <a:xfrm>
            <a:off x="465840" y="2531480"/>
            <a:ext cx="1154520" cy="196492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 charset="0"/>
                <a:cs typeface="Arial" charset="0"/>
              </a:rPr>
              <a:t>0 - Projektauftrag</a:t>
            </a:r>
          </a:p>
        </p:txBody>
      </p:sp>
      <p:sp>
        <p:nvSpPr>
          <p:cNvPr id="51" name="CustomShape 12"/>
          <p:cNvSpPr/>
          <p:nvPr/>
        </p:nvSpPr>
        <p:spPr>
          <a:xfrm>
            <a:off x="812160" y="2154200"/>
            <a:ext cx="165240" cy="147288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3"/>
          <p:cNvSpPr/>
          <p:nvPr/>
        </p:nvSpPr>
        <p:spPr>
          <a:xfrm>
            <a:off x="812160" y="1992200"/>
            <a:ext cx="165240" cy="147288"/>
          </a:xfrm>
          <a:prstGeom prst="ellipse">
            <a:avLst/>
          </a:prstGeom>
          <a:solidFill>
            <a:schemeClr val="bg1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14"/>
          <p:cNvSpPr/>
          <p:nvPr/>
        </p:nvSpPr>
        <p:spPr>
          <a:xfrm>
            <a:off x="757080" y="1776199"/>
            <a:ext cx="275760" cy="541257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54" name="CustomShape 15"/>
          <p:cNvSpPr/>
          <p:nvPr/>
        </p:nvSpPr>
        <p:spPr>
          <a:xfrm>
            <a:off x="812160" y="1830200"/>
            <a:ext cx="165240" cy="147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16"/>
          <p:cNvSpPr/>
          <p:nvPr/>
        </p:nvSpPr>
        <p:spPr>
          <a:xfrm>
            <a:off x="1140120" y="2122159"/>
            <a:ext cx="100080" cy="89225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17"/>
          <p:cNvSpPr/>
          <p:nvPr/>
        </p:nvSpPr>
        <p:spPr>
          <a:xfrm>
            <a:off x="1140120" y="202387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18"/>
          <p:cNvSpPr/>
          <p:nvPr/>
        </p:nvSpPr>
        <p:spPr>
          <a:xfrm>
            <a:off x="1106640" y="1892839"/>
            <a:ext cx="167040" cy="327706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19"/>
          <p:cNvSpPr/>
          <p:nvPr/>
        </p:nvSpPr>
        <p:spPr>
          <a:xfrm>
            <a:off x="1140120" y="192559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0"/>
          <p:cNvSpPr/>
          <p:nvPr/>
        </p:nvSpPr>
        <p:spPr>
          <a:xfrm>
            <a:off x="3917520" y="2122159"/>
            <a:ext cx="100080" cy="89225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21"/>
          <p:cNvSpPr/>
          <p:nvPr/>
        </p:nvSpPr>
        <p:spPr>
          <a:xfrm>
            <a:off x="3917520" y="202387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22"/>
          <p:cNvSpPr/>
          <p:nvPr/>
        </p:nvSpPr>
        <p:spPr>
          <a:xfrm>
            <a:off x="3884040" y="1892839"/>
            <a:ext cx="167040" cy="327706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3"/>
          <p:cNvSpPr/>
          <p:nvPr/>
        </p:nvSpPr>
        <p:spPr>
          <a:xfrm>
            <a:off x="3917520" y="192559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24"/>
          <p:cNvSpPr/>
          <p:nvPr/>
        </p:nvSpPr>
        <p:spPr>
          <a:xfrm>
            <a:off x="6688080" y="2122159"/>
            <a:ext cx="100080" cy="89225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25"/>
          <p:cNvSpPr/>
          <p:nvPr/>
        </p:nvSpPr>
        <p:spPr>
          <a:xfrm>
            <a:off x="6688080" y="202387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26"/>
          <p:cNvSpPr/>
          <p:nvPr/>
        </p:nvSpPr>
        <p:spPr>
          <a:xfrm>
            <a:off x="6654600" y="1892839"/>
            <a:ext cx="167040" cy="327706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27"/>
          <p:cNvSpPr/>
          <p:nvPr/>
        </p:nvSpPr>
        <p:spPr>
          <a:xfrm>
            <a:off x="6688080" y="192559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Line 28"/>
          <p:cNvSpPr/>
          <p:nvPr/>
        </p:nvSpPr>
        <p:spPr>
          <a:xfrm>
            <a:off x="5205600" y="4495639"/>
            <a:ext cx="1800" cy="1312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9"/>
          <p:cNvSpPr/>
          <p:nvPr/>
        </p:nvSpPr>
        <p:spPr>
          <a:xfrm>
            <a:off x="5205960" y="4495638"/>
            <a:ext cx="7560" cy="45719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Line 30"/>
          <p:cNvSpPr/>
          <p:nvPr/>
        </p:nvSpPr>
        <p:spPr>
          <a:xfrm>
            <a:off x="6542280" y="4495639"/>
            <a:ext cx="1800" cy="1312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31"/>
          <p:cNvSpPr/>
          <p:nvPr/>
        </p:nvSpPr>
        <p:spPr>
          <a:xfrm>
            <a:off x="6542640" y="4495638"/>
            <a:ext cx="7560" cy="45719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Line 32"/>
          <p:cNvSpPr/>
          <p:nvPr/>
        </p:nvSpPr>
        <p:spPr>
          <a:xfrm>
            <a:off x="7880760" y="4495639"/>
            <a:ext cx="1440" cy="1312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33"/>
          <p:cNvSpPr/>
          <p:nvPr/>
        </p:nvSpPr>
        <p:spPr>
          <a:xfrm>
            <a:off x="7880760" y="4495638"/>
            <a:ext cx="7560" cy="45719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Line 34"/>
          <p:cNvSpPr/>
          <p:nvPr/>
        </p:nvSpPr>
        <p:spPr>
          <a:xfrm>
            <a:off x="9234720" y="4495639"/>
            <a:ext cx="1800" cy="1312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35"/>
          <p:cNvSpPr/>
          <p:nvPr/>
        </p:nvSpPr>
        <p:spPr>
          <a:xfrm>
            <a:off x="9235080" y="4495638"/>
            <a:ext cx="7560" cy="45719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Line 36"/>
          <p:cNvSpPr/>
          <p:nvPr/>
        </p:nvSpPr>
        <p:spPr>
          <a:xfrm>
            <a:off x="9242640" y="4487719"/>
            <a:ext cx="1800" cy="1312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37"/>
          <p:cNvSpPr/>
          <p:nvPr/>
        </p:nvSpPr>
        <p:spPr>
          <a:xfrm>
            <a:off x="9243000" y="4487718"/>
            <a:ext cx="7560" cy="45719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77" name="Table 38"/>
          <p:cNvGraphicFramePr/>
          <p:nvPr>
            <p:extLst>
              <p:ext uri="{D42A27DB-BD31-4B8C-83A1-F6EECF244321}">
                <p14:modId xmlns:p14="http://schemas.microsoft.com/office/powerpoint/2010/main" val="1887766714"/>
              </p:ext>
            </p:extLst>
          </p:nvPr>
        </p:nvGraphicFramePr>
        <p:xfrm>
          <a:off x="467280" y="2841931"/>
          <a:ext cx="8207640" cy="914400"/>
        </p:xfrm>
        <a:graphic>
          <a:graphicData uri="http://schemas.openxmlformats.org/drawingml/2006/table">
            <a:tbl>
              <a:tblPr/>
              <a:tblGrid>
                <a:gridCol w="1172520"/>
                <a:gridCol w="1172520"/>
                <a:gridCol w="1172520"/>
                <a:gridCol w="1172520"/>
                <a:gridCol w="1172520"/>
                <a:gridCol w="1172520"/>
                <a:gridCol w="1172520"/>
              </a:tblGrid>
              <a:tr h="344179"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Juli</a:t>
                      </a:r>
                      <a:endParaRPr lang="en-US" sz="10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August</a:t>
                      </a:r>
                      <a:endParaRPr lang="en-US" sz="10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September </a:t>
                      </a:r>
                      <a:endParaRPr lang="en-US" sz="10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Oktober</a:t>
                      </a:r>
                      <a:endParaRPr lang="en-US" sz="10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November </a:t>
                      </a:r>
                      <a:endParaRPr lang="en-US" sz="10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0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Dezember</a:t>
                      </a:r>
                      <a:endParaRPr lang="en-US" sz="10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162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Releases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Milestones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Table 39"/>
          <p:cNvGraphicFramePr/>
          <p:nvPr>
            <p:extLst>
              <p:ext uri="{D42A27DB-BD31-4B8C-83A1-F6EECF244321}">
                <p14:modId xmlns:p14="http://schemas.microsoft.com/office/powerpoint/2010/main" val="771761420"/>
              </p:ext>
            </p:extLst>
          </p:nvPr>
        </p:nvGraphicFramePr>
        <p:xfrm>
          <a:off x="468360" y="1067869"/>
          <a:ext cx="8206560" cy="411480"/>
        </p:xfrm>
        <a:graphic>
          <a:graphicData uri="http://schemas.openxmlformats.org/drawingml/2006/table">
            <a:tbl>
              <a:tblPr/>
              <a:tblGrid>
                <a:gridCol w="1656720"/>
                <a:gridCol w="1740338"/>
                <a:gridCol w="1374742"/>
                <a:gridCol w="1371600"/>
                <a:gridCol w="715320"/>
                <a:gridCol w="1347840"/>
              </a:tblGrid>
              <a:tr h="3872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5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Arbeitspaket</a:t>
                      </a:r>
                      <a:r>
                        <a:rPr lang="en-US" sz="105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/ </a:t>
                      </a:r>
                      <a:r>
                        <a:rPr lang="en-US" sz="105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Teilprojekt</a:t>
                      </a:r>
                      <a:r>
                        <a:rPr lang="en-US" sz="105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:</a:t>
                      </a:r>
                      <a:endParaRPr lang="en-US" sz="105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5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iDogstra</a:t>
                      </a:r>
                      <a:r>
                        <a:rPr lang="en-US" sz="105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V0.0.1</a:t>
                      </a:r>
                      <a:endParaRPr lang="en-US" sz="105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50" b="1" strike="noStrike" spc="-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Verantwortlich</a:t>
                      </a:r>
                      <a:r>
                        <a:rPr lang="en-US" sz="105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:</a:t>
                      </a:r>
                      <a:endParaRPr lang="en-US" sz="105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50" b="0" strike="noStrike" spc="-1" dirty="0" smtClean="0">
                          <a:solidFill>
                            <a:schemeClr val="bg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Team</a:t>
                      </a:r>
                      <a:r>
                        <a:rPr lang="en-US" sz="1050" b="0" strike="noStrike" spc="-1" baseline="0" dirty="0" smtClean="0">
                          <a:solidFill>
                            <a:schemeClr val="bg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1050" b="0" strike="noStrike" spc="-1" baseline="0" dirty="0" err="1" smtClean="0">
                          <a:solidFill>
                            <a:schemeClr val="bg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iDogstra</a:t>
                      </a:r>
                      <a:endParaRPr lang="en-US" sz="1050" b="0" strike="noStrike" spc="-1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5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Datum:</a:t>
                      </a:r>
                      <a:endParaRPr lang="en-US" sz="105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50" b="0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25.08.2017</a:t>
                      </a:r>
                      <a:endParaRPr lang="en-US" sz="105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sp>
        <p:nvSpPr>
          <p:cNvPr id="79" name="CustomShape 40"/>
          <p:cNvSpPr/>
          <p:nvPr/>
        </p:nvSpPr>
        <p:spPr>
          <a:xfrm>
            <a:off x="3316320" y="2127199"/>
            <a:ext cx="100080" cy="89225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1"/>
          <p:cNvSpPr/>
          <p:nvPr/>
        </p:nvSpPr>
        <p:spPr>
          <a:xfrm>
            <a:off x="3316320" y="202891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2"/>
          <p:cNvSpPr/>
          <p:nvPr/>
        </p:nvSpPr>
        <p:spPr>
          <a:xfrm>
            <a:off x="3282840" y="1897879"/>
            <a:ext cx="167040" cy="327706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3"/>
          <p:cNvSpPr/>
          <p:nvPr/>
        </p:nvSpPr>
        <p:spPr>
          <a:xfrm>
            <a:off x="3316320" y="193063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4"/>
          <p:cNvSpPr/>
          <p:nvPr/>
        </p:nvSpPr>
        <p:spPr>
          <a:xfrm>
            <a:off x="6082920" y="2140159"/>
            <a:ext cx="100080" cy="89225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5"/>
          <p:cNvSpPr/>
          <p:nvPr/>
        </p:nvSpPr>
        <p:spPr>
          <a:xfrm>
            <a:off x="6082920" y="204187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6"/>
          <p:cNvSpPr/>
          <p:nvPr/>
        </p:nvSpPr>
        <p:spPr>
          <a:xfrm>
            <a:off x="6049440" y="1911199"/>
            <a:ext cx="167040" cy="327706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7"/>
          <p:cNvSpPr/>
          <p:nvPr/>
        </p:nvSpPr>
        <p:spPr>
          <a:xfrm>
            <a:off x="6082920" y="194395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8"/>
          <p:cNvSpPr/>
          <p:nvPr/>
        </p:nvSpPr>
        <p:spPr>
          <a:xfrm>
            <a:off x="3584520" y="2170040"/>
            <a:ext cx="165240" cy="147288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49"/>
          <p:cNvSpPr/>
          <p:nvPr/>
        </p:nvSpPr>
        <p:spPr>
          <a:xfrm>
            <a:off x="3584520" y="2008040"/>
            <a:ext cx="165240" cy="147288"/>
          </a:xfrm>
          <a:prstGeom prst="ellipse">
            <a:avLst/>
          </a:prstGeom>
          <a:solidFill>
            <a:schemeClr val="bg1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50"/>
          <p:cNvSpPr/>
          <p:nvPr/>
        </p:nvSpPr>
        <p:spPr>
          <a:xfrm>
            <a:off x="3529080" y="1792039"/>
            <a:ext cx="275760" cy="541257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51"/>
          <p:cNvSpPr/>
          <p:nvPr/>
        </p:nvSpPr>
        <p:spPr>
          <a:xfrm>
            <a:off x="3584520" y="1846040"/>
            <a:ext cx="165240" cy="147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52"/>
          <p:cNvSpPr/>
          <p:nvPr/>
        </p:nvSpPr>
        <p:spPr>
          <a:xfrm>
            <a:off x="6350760" y="2153480"/>
            <a:ext cx="165240" cy="147288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53"/>
          <p:cNvSpPr/>
          <p:nvPr/>
        </p:nvSpPr>
        <p:spPr>
          <a:xfrm>
            <a:off x="6350760" y="1991480"/>
            <a:ext cx="165240" cy="147288"/>
          </a:xfrm>
          <a:prstGeom prst="ellipse">
            <a:avLst/>
          </a:prstGeom>
          <a:solidFill>
            <a:schemeClr val="bg1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4"/>
          <p:cNvSpPr/>
          <p:nvPr/>
        </p:nvSpPr>
        <p:spPr>
          <a:xfrm>
            <a:off x="6295680" y="1775119"/>
            <a:ext cx="275760" cy="541257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5"/>
          <p:cNvSpPr/>
          <p:nvPr/>
        </p:nvSpPr>
        <p:spPr>
          <a:xfrm>
            <a:off x="6350760" y="1829120"/>
            <a:ext cx="165240" cy="1472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57"/>
          <p:cNvSpPr/>
          <p:nvPr/>
        </p:nvSpPr>
        <p:spPr>
          <a:xfrm>
            <a:off x="2838240" y="3308032"/>
            <a:ext cx="1037520" cy="332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21.8.</a:t>
            </a:r>
            <a:endParaRPr lang="en-US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Projektstart</a:t>
            </a:r>
            <a:endParaRPr lang="en-US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7" name="CustomShape 58"/>
          <p:cNvSpPr/>
          <p:nvPr/>
        </p:nvSpPr>
        <p:spPr>
          <a:xfrm>
            <a:off x="3495060" y="3646558"/>
            <a:ext cx="253800" cy="88241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60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/>
          </a:p>
        </p:txBody>
      </p:sp>
      <p:sp>
        <p:nvSpPr>
          <p:cNvPr id="98" name="Line 59"/>
          <p:cNvSpPr/>
          <p:nvPr/>
        </p:nvSpPr>
        <p:spPr>
          <a:xfrm flipH="1" flipV="1">
            <a:off x="3619800" y="3031226"/>
            <a:ext cx="2160" cy="613424"/>
          </a:xfrm>
          <a:prstGeom prst="line">
            <a:avLst/>
          </a:prstGeom>
          <a:ln w="1260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60"/>
          <p:cNvSpPr/>
          <p:nvPr/>
        </p:nvSpPr>
        <p:spPr>
          <a:xfrm>
            <a:off x="556560" y="2126479"/>
            <a:ext cx="100080" cy="89225"/>
          </a:xfrm>
          <a:prstGeom prst="ellipse">
            <a:avLst/>
          </a:prstGeom>
          <a:solidFill>
            <a:schemeClr val="accent3"/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61"/>
          <p:cNvSpPr/>
          <p:nvPr/>
        </p:nvSpPr>
        <p:spPr>
          <a:xfrm>
            <a:off x="556560" y="202819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2"/>
          <p:cNvSpPr/>
          <p:nvPr/>
        </p:nvSpPr>
        <p:spPr>
          <a:xfrm>
            <a:off x="523080" y="1897519"/>
            <a:ext cx="167040" cy="327706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63"/>
          <p:cNvSpPr/>
          <p:nvPr/>
        </p:nvSpPr>
        <p:spPr>
          <a:xfrm>
            <a:off x="556560" y="1930279"/>
            <a:ext cx="100080" cy="892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4"/>
          <p:cNvSpPr/>
          <p:nvPr/>
        </p:nvSpPr>
        <p:spPr>
          <a:xfrm>
            <a:off x="4150692" y="3295284"/>
            <a:ext cx="1220760" cy="3322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9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1.9.</a:t>
            </a:r>
            <a:endParaRPr lang="en-US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</a:pPr>
            <a:r>
              <a:rPr lang="en-US" sz="9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Produktivsetzung</a:t>
            </a:r>
            <a:endParaRPr lang="en-US" sz="9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CustomShape 65"/>
          <p:cNvSpPr/>
          <p:nvPr/>
        </p:nvSpPr>
        <p:spPr>
          <a:xfrm>
            <a:off x="3952530" y="3644650"/>
            <a:ext cx="253800" cy="88241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 w="1260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105" name="Line 66"/>
          <p:cNvSpPr/>
          <p:nvPr/>
        </p:nvSpPr>
        <p:spPr>
          <a:xfrm flipH="1" flipV="1">
            <a:off x="4076910" y="3022693"/>
            <a:ext cx="2520" cy="613424"/>
          </a:xfrm>
          <a:prstGeom prst="line">
            <a:avLst/>
          </a:prstGeom>
          <a:ln w="1260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0780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itestra</Template>
  <TotalTime>0</TotalTime>
  <Words>126</Words>
  <Application>Microsoft Macintosh PowerPoint</Application>
  <PresentationFormat>Bildschirmpräsentation (4:3)</PresentationFormat>
  <Paragraphs>61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Arial Hebrew</vt:lpstr>
      <vt:lpstr>DejaVu Sans</vt:lpstr>
      <vt:lpstr>PT Sans</vt:lpstr>
      <vt:lpstr>Symbol</vt:lpstr>
      <vt:lpstr>Wingdings</vt:lpstr>
      <vt:lpstr>Arial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Pipeline</vt:lpstr>
      <vt:lpstr>PowerPoint-Präsentation</vt:lpstr>
      <vt:lpstr>DEMO</vt:lpstr>
      <vt:lpstr>PowerPoint-Präsentation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rehn</dc:creator>
  <dc:description/>
  <cp:lastModifiedBy>ga74qik</cp:lastModifiedBy>
  <cp:revision>26</cp:revision>
  <dcterms:created xsi:type="dcterms:W3CDTF">2017-07-05T08:56:42Z</dcterms:created>
  <dcterms:modified xsi:type="dcterms:W3CDTF">2017-08-25T15:00:58Z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